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68" r:id="rId4"/>
    <p:sldId id="260" r:id="rId5"/>
    <p:sldId id="257" r:id="rId6"/>
    <p:sldId id="259" r:id="rId7"/>
    <p:sldId id="269" r:id="rId8"/>
    <p:sldId id="267" r:id="rId9"/>
    <p:sldId id="258" r:id="rId10"/>
    <p:sldId id="261" r:id="rId11"/>
    <p:sldId id="262" r:id="rId12"/>
    <p:sldId id="263" r:id="rId13"/>
    <p:sldId id="264"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02" autoAdjust="0"/>
  </p:normalViewPr>
  <p:slideViewPr>
    <p:cSldViewPr>
      <p:cViewPr>
        <p:scale>
          <a:sx n="66" d="100"/>
          <a:sy n="66" d="100"/>
        </p:scale>
        <p:origin x="-1276"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3D5F60-B32D-405A-A346-C006D3BEFDC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D5F60-B32D-405A-A346-C006D3BEFDC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D5F60-B32D-405A-A346-C006D3BEFDC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3D5F60-B32D-405A-A346-C006D3BEFDC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E3D5F60-B32D-405A-A346-C006D3BEFDC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3D5F60-B32D-405A-A346-C006D3BEFDC8}"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99469-A310-4265-BFC5-3CAA4EBF2C2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3D5F60-B32D-405A-A346-C006D3BEFDC8}"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3D5F60-B32D-405A-A346-C006D3BEFDC8}"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D5F60-B32D-405A-A346-C006D3BEFDC8}" type="datetimeFigureOut">
              <a:rPr lang="en-US" smtClean="0"/>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E3D5F60-B32D-405A-A346-C006D3BEFDC8}" type="datetimeFigureOut">
              <a:rPr lang="en-US" smtClean="0"/>
              <a:t>8/23/2021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DA99469-A310-4265-BFC5-3CAA4EBF2C2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3D5F60-B32D-405A-A346-C006D3BEFDC8}"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99469-A310-4265-BFC5-3CAA4EBF2C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E3D5F60-B32D-405A-A346-C006D3BEFDC8}" type="datetimeFigureOut">
              <a:rPr lang="en-US" smtClean="0"/>
              <a:t>8/23/2021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DA99469-A310-4265-BFC5-3CAA4EBF2C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Six Year Road Plan For </a:t>
            </a:r>
            <a:r>
              <a:rPr lang="en-US" dirty="0" smtClean="0"/>
              <a:t>Town of Tuxedo</a:t>
            </a:r>
            <a:r>
              <a:rPr lang="en-US" dirty="0" smtClean="0"/>
              <a:t>, NY</a:t>
            </a:r>
            <a:endParaRPr lang="en-US" dirty="0"/>
          </a:p>
        </p:txBody>
      </p:sp>
      <p:sp>
        <p:nvSpPr>
          <p:cNvPr id="3" name="Subtitle 2"/>
          <p:cNvSpPr>
            <a:spLocks noGrp="1"/>
          </p:cNvSpPr>
          <p:nvPr>
            <p:ph type="subTitle" idx="1"/>
          </p:nvPr>
        </p:nvSpPr>
        <p:spPr/>
        <p:txBody>
          <a:bodyPr/>
          <a:lstStyle/>
          <a:p>
            <a:r>
              <a:rPr lang="en-US" dirty="0" smtClean="0"/>
              <a:t>Cornell Local Roads Program</a:t>
            </a:r>
            <a:endParaRPr lang="en-US" dirty="0"/>
          </a:p>
        </p:txBody>
      </p:sp>
      <p:pic>
        <p:nvPicPr>
          <p:cNvPr id="1026" name="Picture 2" descr="C:\Users\highway\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04939">
            <a:off x="2162860" y="2441805"/>
            <a:ext cx="6973887"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ighway\Desktop\117671470_3302907433109167_5907625301615471253_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678"/>
            <a:ext cx="4017963" cy="139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66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a:t>
            </a:r>
            <a:r>
              <a:rPr lang="en-US" baseline="30000" dirty="0" smtClean="0"/>
              <a:t>nd</a:t>
            </a:r>
            <a:r>
              <a:rPr lang="en-US" dirty="0" smtClean="0"/>
              <a:t> year - 2023</a:t>
            </a:r>
            <a:endParaRPr lang="en-US" dirty="0"/>
          </a:p>
        </p:txBody>
      </p:sp>
      <p:sp>
        <p:nvSpPr>
          <p:cNvPr id="3" name="Content Placeholder 2"/>
          <p:cNvSpPr>
            <a:spLocks noGrp="1"/>
          </p:cNvSpPr>
          <p:nvPr>
            <p:ph idx="1"/>
          </p:nvPr>
        </p:nvSpPr>
        <p:spPr/>
        <p:txBody>
          <a:bodyPr/>
          <a:lstStyle/>
          <a:p>
            <a:r>
              <a:rPr lang="en-US" dirty="0" smtClean="0"/>
              <a:t>3005-Bramertown </a:t>
            </a:r>
            <a:r>
              <a:rPr lang="en-US" dirty="0" smtClean="0"/>
              <a:t>Road – Micro Mill and Nova Chip</a:t>
            </a:r>
          </a:p>
          <a:p>
            <a:r>
              <a:rPr lang="en-US" dirty="0" smtClean="0"/>
              <a:t>3012-Hall </a:t>
            </a:r>
            <a:r>
              <a:rPr lang="en-US" dirty="0" smtClean="0"/>
              <a:t>Drive – 1.5” Asphalt </a:t>
            </a:r>
            <a:r>
              <a:rPr lang="en-US" dirty="0" smtClean="0"/>
              <a:t>Overlay</a:t>
            </a:r>
            <a:endParaRPr lang="en-US" dirty="0" smtClean="0"/>
          </a:p>
          <a:p>
            <a:r>
              <a:rPr lang="en-US" dirty="0" smtClean="0"/>
              <a:t>3001-Alma </a:t>
            </a:r>
            <a:r>
              <a:rPr lang="en-US" dirty="0" smtClean="0"/>
              <a:t>Court – Chip Seal</a:t>
            </a:r>
          </a:p>
          <a:p>
            <a:r>
              <a:rPr lang="en-US" dirty="0" smtClean="0"/>
              <a:t>3021-Susan  </a:t>
            </a:r>
            <a:r>
              <a:rPr lang="en-US" dirty="0" smtClean="0"/>
              <a:t>Court – Chip Seal</a:t>
            </a:r>
          </a:p>
          <a:p>
            <a:r>
              <a:rPr lang="en-US" dirty="0" smtClean="0"/>
              <a:t>3013-Helmstown </a:t>
            </a:r>
            <a:r>
              <a:rPr lang="en-US" dirty="0" smtClean="0"/>
              <a:t>Court – Chip Seal</a:t>
            </a:r>
            <a:endParaRPr lang="en-US" dirty="0"/>
          </a:p>
        </p:txBody>
      </p:sp>
    </p:spTree>
    <p:extLst>
      <p:ext uri="{BB962C8B-B14F-4D97-AF65-F5344CB8AC3E}">
        <p14:creationId xmlns:p14="http://schemas.microsoft.com/office/powerpoint/2010/main" val="69505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a:t>
            </a:r>
            <a:r>
              <a:rPr lang="en-US" baseline="30000" dirty="0" smtClean="0"/>
              <a:t>rd</a:t>
            </a:r>
            <a:r>
              <a:rPr lang="en-US" dirty="0" smtClean="0"/>
              <a:t> year - 2024</a:t>
            </a:r>
            <a:endParaRPr lang="en-US" dirty="0"/>
          </a:p>
        </p:txBody>
      </p:sp>
      <p:sp>
        <p:nvSpPr>
          <p:cNvPr id="3" name="Content Placeholder 2"/>
          <p:cNvSpPr>
            <a:spLocks noGrp="1"/>
          </p:cNvSpPr>
          <p:nvPr>
            <p:ph idx="1"/>
          </p:nvPr>
        </p:nvSpPr>
        <p:spPr/>
        <p:txBody>
          <a:bodyPr/>
          <a:lstStyle/>
          <a:p>
            <a:r>
              <a:rPr lang="en-US" dirty="0" smtClean="0"/>
              <a:t>3019-Spice </a:t>
            </a:r>
            <a:r>
              <a:rPr lang="en-US" dirty="0" smtClean="0"/>
              <a:t>Bush Road – </a:t>
            </a:r>
            <a:r>
              <a:rPr lang="en-US" dirty="0"/>
              <a:t>Micro Mill and Nova Chip</a:t>
            </a:r>
            <a:endParaRPr lang="en-US" dirty="0" smtClean="0"/>
          </a:p>
          <a:p>
            <a:r>
              <a:rPr lang="en-US" dirty="0" smtClean="0"/>
              <a:t>3009-Deerpath </a:t>
            </a:r>
            <a:r>
              <a:rPr lang="en-US" dirty="0" smtClean="0"/>
              <a:t>Road – </a:t>
            </a:r>
            <a:r>
              <a:rPr lang="en-US" dirty="0"/>
              <a:t>Micro Mill and Nova Chip</a:t>
            </a:r>
            <a:endParaRPr lang="en-US" dirty="0" smtClean="0"/>
          </a:p>
          <a:p>
            <a:r>
              <a:rPr lang="en-US" dirty="0" smtClean="0"/>
              <a:t>3014-High </a:t>
            </a:r>
            <a:r>
              <a:rPr lang="en-US" dirty="0" smtClean="0"/>
              <a:t>Hill Road </a:t>
            </a:r>
            <a:r>
              <a:rPr lang="en-US" dirty="0"/>
              <a:t>–Micro Mill and Nova Chip</a:t>
            </a:r>
          </a:p>
          <a:p>
            <a:r>
              <a:rPr lang="en-US" dirty="0" smtClean="0"/>
              <a:t>3008-Cross </a:t>
            </a:r>
            <a:r>
              <a:rPr lang="en-US" dirty="0" smtClean="0"/>
              <a:t>Ridge – </a:t>
            </a:r>
            <a:r>
              <a:rPr lang="en-US" dirty="0"/>
              <a:t>Micro Mill and Nova </a:t>
            </a:r>
            <a:r>
              <a:rPr lang="en-US" dirty="0" smtClean="0"/>
              <a:t>Chip</a:t>
            </a:r>
          </a:p>
          <a:p>
            <a:r>
              <a:rPr lang="en-US" dirty="0" smtClean="0"/>
              <a:t>1008-Eagle </a:t>
            </a:r>
            <a:r>
              <a:rPr lang="en-US" dirty="0" smtClean="0"/>
              <a:t>Valley Road – </a:t>
            </a:r>
            <a:r>
              <a:rPr lang="en-US" dirty="0" smtClean="0"/>
              <a:t>Micro Mill and Nova Chip</a:t>
            </a:r>
            <a:endParaRPr lang="en-US" dirty="0"/>
          </a:p>
        </p:txBody>
      </p:sp>
    </p:spTree>
    <p:extLst>
      <p:ext uri="{BB962C8B-B14F-4D97-AF65-F5344CB8AC3E}">
        <p14:creationId xmlns:p14="http://schemas.microsoft.com/office/powerpoint/2010/main" val="252995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a:t>
            </a:r>
            <a:r>
              <a:rPr lang="en-US" baseline="30000" dirty="0" smtClean="0"/>
              <a:t>th</a:t>
            </a:r>
            <a:r>
              <a:rPr lang="en-US" dirty="0" smtClean="0"/>
              <a:t> Year - 2025</a:t>
            </a:r>
            <a:endParaRPr lang="en-US" dirty="0"/>
          </a:p>
        </p:txBody>
      </p:sp>
      <p:sp>
        <p:nvSpPr>
          <p:cNvPr id="3" name="Content Placeholder 2"/>
          <p:cNvSpPr>
            <a:spLocks noGrp="1"/>
          </p:cNvSpPr>
          <p:nvPr>
            <p:ph idx="1"/>
          </p:nvPr>
        </p:nvSpPr>
        <p:spPr>
          <a:xfrm>
            <a:off x="4572000" y="990600"/>
            <a:ext cx="4495800" cy="4309572"/>
          </a:xfrm>
        </p:spPr>
        <p:txBody>
          <a:bodyPr>
            <a:normAutofit/>
          </a:bodyPr>
          <a:lstStyle/>
          <a:p>
            <a:r>
              <a:rPr lang="en-US" dirty="0" smtClean="0"/>
              <a:t>3018-Railroad </a:t>
            </a:r>
            <a:r>
              <a:rPr lang="en-US" dirty="0" smtClean="0"/>
              <a:t>Avenue – Chip Seal</a:t>
            </a:r>
          </a:p>
          <a:p>
            <a:r>
              <a:rPr lang="en-US" dirty="0" smtClean="0"/>
              <a:t>3020-Spring </a:t>
            </a:r>
            <a:r>
              <a:rPr lang="en-US" dirty="0" smtClean="0"/>
              <a:t>Street – Full Depth Reclamation</a:t>
            </a:r>
          </a:p>
          <a:p>
            <a:r>
              <a:rPr lang="en-US" dirty="0" smtClean="0"/>
              <a:t>3007-Clinton </a:t>
            </a:r>
            <a:r>
              <a:rPr lang="en-US" dirty="0" smtClean="0"/>
              <a:t>Road – Chip Seal</a:t>
            </a:r>
          </a:p>
          <a:p>
            <a:r>
              <a:rPr lang="en-US" dirty="0" smtClean="0"/>
              <a:t>3024-Valerie </a:t>
            </a:r>
            <a:r>
              <a:rPr lang="en-US" dirty="0" smtClean="0"/>
              <a:t>Road – Chip Seal</a:t>
            </a:r>
          </a:p>
          <a:p>
            <a:r>
              <a:rPr lang="en-US" dirty="0" smtClean="0"/>
              <a:t>3026-Woods </a:t>
            </a:r>
            <a:r>
              <a:rPr lang="en-US" dirty="0" smtClean="0"/>
              <a:t>Road – Chip seal</a:t>
            </a:r>
          </a:p>
          <a:p>
            <a:r>
              <a:rPr lang="en-US" dirty="0" smtClean="0"/>
              <a:t>2023-Stevens </a:t>
            </a:r>
            <a:r>
              <a:rPr lang="en-US" dirty="0" smtClean="0"/>
              <a:t>Lane – Chip Seal</a:t>
            </a:r>
          </a:p>
          <a:p>
            <a:r>
              <a:rPr lang="en-US" dirty="0" smtClean="0"/>
              <a:t>2024-Stone </a:t>
            </a:r>
            <a:r>
              <a:rPr lang="en-US" dirty="0" smtClean="0"/>
              <a:t>ridge – Chip Seal</a:t>
            </a:r>
            <a:endParaRPr lang="en-US" dirty="0"/>
          </a:p>
        </p:txBody>
      </p:sp>
      <p:sp>
        <p:nvSpPr>
          <p:cNvPr id="8" name="Content Placeholder 2"/>
          <p:cNvSpPr txBox="1">
            <a:spLocks/>
          </p:cNvSpPr>
          <p:nvPr/>
        </p:nvSpPr>
        <p:spPr>
          <a:xfrm>
            <a:off x="228600" y="990600"/>
            <a:ext cx="4419600" cy="430957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smtClean="0"/>
              <a:t>3025-Warwick </a:t>
            </a:r>
            <a:r>
              <a:rPr lang="en-US" dirty="0" smtClean="0"/>
              <a:t>Brook Road – Double Chip Seal</a:t>
            </a:r>
          </a:p>
          <a:p>
            <a:r>
              <a:rPr lang="en-US" dirty="0" smtClean="0"/>
              <a:t>3002-Arden </a:t>
            </a:r>
            <a:r>
              <a:rPr lang="en-US" dirty="0" smtClean="0"/>
              <a:t>Road – Chip seal</a:t>
            </a:r>
          </a:p>
          <a:p>
            <a:r>
              <a:rPr lang="en-US" dirty="0" smtClean="0"/>
              <a:t>3003-Arden </a:t>
            </a:r>
            <a:r>
              <a:rPr lang="en-US" dirty="0" smtClean="0"/>
              <a:t>Station Road – Chip Seal</a:t>
            </a:r>
          </a:p>
          <a:p>
            <a:r>
              <a:rPr lang="en-US" dirty="0" smtClean="0"/>
              <a:t>3010-East </a:t>
            </a:r>
            <a:r>
              <a:rPr lang="en-US" dirty="0" smtClean="0"/>
              <a:t>Mombasha – Chip Seal</a:t>
            </a:r>
          </a:p>
          <a:p>
            <a:r>
              <a:rPr lang="en-US" dirty="0" smtClean="0"/>
              <a:t>3006-Brandy </a:t>
            </a:r>
            <a:r>
              <a:rPr lang="en-US" dirty="0" smtClean="0"/>
              <a:t>Hill – Chip Seal</a:t>
            </a:r>
          </a:p>
          <a:p>
            <a:r>
              <a:rPr lang="en-US" dirty="0" smtClean="0"/>
              <a:t>3016-Katrina </a:t>
            </a:r>
            <a:r>
              <a:rPr lang="en-US" dirty="0" smtClean="0"/>
              <a:t>Court – Chip Seal</a:t>
            </a:r>
          </a:p>
          <a:p>
            <a:r>
              <a:rPr lang="en-US" dirty="0" smtClean="0"/>
              <a:t>3017-Nolans </a:t>
            </a:r>
            <a:r>
              <a:rPr lang="en-US" dirty="0" smtClean="0"/>
              <a:t>Way – Chip Seal</a:t>
            </a:r>
          </a:p>
        </p:txBody>
      </p:sp>
    </p:spTree>
    <p:extLst>
      <p:ext uri="{BB962C8B-B14F-4D97-AF65-F5344CB8AC3E}">
        <p14:creationId xmlns:p14="http://schemas.microsoft.com/office/powerpoint/2010/main" val="23731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Year - 2026</a:t>
            </a:r>
            <a:endParaRPr lang="en-US" dirty="0"/>
          </a:p>
        </p:txBody>
      </p:sp>
      <p:sp>
        <p:nvSpPr>
          <p:cNvPr id="3" name="Content Placeholder 2"/>
          <p:cNvSpPr>
            <a:spLocks noGrp="1"/>
          </p:cNvSpPr>
          <p:nvPr>
            <p:ph idx="1"/>
          </p:nvPr>
        </p:nvSpPr>
        <p:spPr>
          <a:xfrm>
            <a:off x="152400" y="914400"/>
            <a:ext cx="4724400" cy="4267200"/>
          </a:xfrm>
        </p:spPr>
        <p:txBody>
          <a:bodyPr/>
          <a:lstStyle/>
          <a:p>
            <a:r>
              <a:rPr lang="en-US" dirty="0" smtClean="0"/>
              <a:t>1013-Maple Brook </a:t>
            </a:r>
            <a:r>
              <a:rPr lang="en-US" dirty="0" smtClean="0"/>
              <a:t>Road – Chip seal</a:t>
            </a:r>
          </a:p>
          <a:p>
            <a:r>
              <a:rPr lang="en-US" dirty="0" smtClean="0"/>
              <a:t>2007-East </a:t>
            </a:r>
            <a:r>
              <a:rPr lang="en-US" dirty="0" smtClean="0"/>
              <a:t>Village Road – Fibermat</a:t>
            </a:r>
          </a:p>
          <a:p>
            <a:r>
              <a:rPr lang="en-US" dirty="0" smtClean="0"/>
              <a:t>2008-Grove </a:t>
            </a:r>
            <a:r>
              <a:rPr lang="en-US" dirty="0" smtClean="0"/>
              <a:t>Drive – Fibermat</a:t>
            </a:r>
          </a:p>
          <a:p>
            <a:r>
              <a:rPr lang="en-US" dirty="0" smtClean="0"/>
              <a:t>2006-East </a:t>
            </a:r>
            <a:r>
              <a:rPr lang="en-US" dirty="0" smtClean="0"/>
              <a:t>Place – Fibermat</a:t>
            </a:r>
          </a:p>
          <a:p>
            <a:r>
              <a:rPr lang="en-US" dirty="0" smtClean="0"/>
              <a:t>2003-Center </a:t>
            </a:r>
            <a:r>
              <a:rPr lang="en-US" dirty="0" smtClean="0"/>
              <a:t>Street – Fibermat</a:t>
            </a:r>
          </a:p>
          <a:p>
            <a:r>
              <a:rPr lang="en-US" dirty="0" smtClean="0"/>
              <a:t>2018-River </a:t>
            </a:r>
            <a:r>
              <a:rPr lang="en-US" dirty="0" smtClean="0"/>
              <a:t>Road – Fibermat</a:t>
            </a:r>
          </a:p>
          <a:p>
            <a:r>
              <a:rPr lang="en-US" dirty="0" smtClean="0"/>
              <a:t>2005-Contractors </a:t>
            </a:r>
            <a:r>
              <a:rPr lang="en-US" dirty="0" smtClean="0"/>
              <a:t>Road – Full Depth Reclamation</a:t>
            </a:r>
          </a:p>
          <a:p>
            <a:r>
              <a:rPr lang="en-US" dirty="0" smtClean="0"/>
              <a:t>2001-Antonelli </a:t>
            </a:r>
            <a:r>
              <a:rPr lang="en-US" dirty="0" smtClean="0"/>
              <a:t>Road – Chip Seal</a:t>
            </a:r>
          </a:p>
          <a:p>
            <a:r>
              <a:rPr lang="en-US" dirty="0" smtClean="0"/>
              <a:t>2002-Augusta </a:t>
            </a:r>
            <a:r>
              <a:rPr lang="en-US" dirty="0" smtClean="0"/>
              <a:t>Place – Chip Seal</a:t>
            </a:r>
          </a:p>
          <a:p>
            <a:r>
              <a:rPr lang="en-US" dirty="0" smtClean="0"/>
              <a:t>2004-Circle </a:t>
            </a:r>
            <a:r>
              <a:rPr lang="en-US" dirty="0" smtClean="0"/>
              <a:t>Drive – Chip Seal</a:t>
            </a:r>
          </a:p>
          <a:p>
            <a:r>
              <a:rPr lang="en-US" dirty="0" smtClean="0"/>
              <a:t>2009-Hillside </a:t>
            </a:r>
            <a:r>
              <a:rPr lang="en-US" dirty="0" smtClean="0"/>
              <a:t>Avenue – Chip seal</a:t>
            </a:r>
          </a:p>
          <a:p>
            <a:r>
              <a:rPr lang="en-US" dirty="0" smtClean="0"/>
              <a:t>2010-Hospital </a:t>
            </a:r>
            <a:r>
              <a:rPr lang="en-US" dirty="0" smtClean="0"/>
              <a:t>Hill – Chip Seal</a:t>
            </a:r>
            <a:endParaRPr lang="en-US" dirty="0"/>
          </a:p>
        </p:txBody>
      </p:sp>
      <p:sp>
        <p:nvSpPr>
          <p:cNvPr id="4" name="Content Placeholder 2"/>
          <p:cNvSpPr txBox="1">
            <a:spLocks/>
          </p:cNvSpPr>
          <p:nvPr/>
        </p:nvSpPr>
        <p:spPr>
          <a:xfrm>
            <a:off x="4572000" y="533400"/>
            <a:ext cx="4028872" cy="46482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smtClean="0"/>
              <a:t>2011-Library  </a:t>
            </a:r>
            <a:r>
              <a:rPr lang="en-US" dirty="0" smtClean="0"/>
              <a:t>Road – Chip Seal</a:t>
            </a:r>
          </a:p>
          <a:p>
            <a:r>
              <a:rPr lang="en-US" dirty="0" smtClean="0"/>
              <a:t>2012-Mountain </a:t>
            </a:r>
            <a:r>
              <a:rPr lang="en-US" dirty="0" smtClean="0"/>
              <a:t>Road – Chip seal</a:t>
            </a:r>
          </a:p>
          <a:p>
            <a:r>
              <a:rPr lang="en-US" dirty="0" smtClean="0"/>
              <a:t>2013-Nursery </a:t>
            </a:r>
            <a:r>
              <a:rPr lang="en-US" dirty="0" smtClean="0"/>
              <a:t>Road – Chip seal</a:t>
            </a:r>
          </a:p>
          <a:p>
            <a:r>
              <a:rPr lang="en-US" dirty="0" smtClean="0"/>
              <a:t>2014-Oak </a:t>
            </a:r>
            <a:r>
              <a:rPr lang="en-US" dirty="0" smtClean="0"/>
              <a:t>Place – Chip seal</a:t>
            </a:r>
          </a:p>
          <a:p>
            <a:r>
              <a:rPr lang="en-US" dirty="0" smtClean="0"/>
              <a:t>2015-Park </a:t>
            </a:r>
            <a:r>
              <a:rPr lang="en-US" dirty="0" smtClean="0"/>
              <a:t>Avenue – Chip seal</a:t>
            </a:r>
          </a:p>
          <a:p>
            <a:r>
              <a:rPr lang="en-US" dirty="0" smtClean="0"/>
              <a:t>2019-Schoolhouse </a:t>
            </a:r>
            <a:r>
              <a:rPr lang="en-US" dirty="0" smtClean="0"/>
              <a:t>Lane – Chip seal</a:t>
            </a:r>
          </a:p>
          <a:p>
            <a:r>
              <a:rPr lang="en-US" dirty="0" smtClean="0"/>
              <a:t>2020-Schoolhouse </a:t>
            </a:r>
            <a:r>
              <a:rPr lang="en-US" dirty="0" smtClean="0"/>
              <a:t>Road – Chip Seal</a:t>
            </a:r>
          </a:p>
          <a:p>
            <a:r>
              <a:rPr lang="en-US" dirty="0" smtClean="0"/>
              <a:t>2021-Southside </a:t>
            </a:r>
            <a:r>
              <a:rPr lang="en-US" dirty="0" smtClean="0"/>
              <a:t>Place – Chip seal</a:t>
            </a:r>
          </a:p>
          <a:p>
            <a:r>
              <a:rPr lang="en-US" dirty="0" smtClean="0"/>
              <a:t>2022-Sparten </a:t>
            </a:r>
            <a:r>
              <a:rPr lang="en-US" dirty="0" smtClean="0"/>
              <a:t>Place – Chip seal</a:t>
            </a:r>
          </a:p>
          <a:p>
            <a:r>
              <a:rPr lang="en-US" dirty="0" smtClean="0"/>
              <a:t>2025-Store </a:t>
            </a:r>
            <a:r>
              <a:rPr lang="en-US" dirty="0" smtClean="0"/>
              <a:t>Road – Chip seal</a:t>
            </a:r>
          </a:p>
          <a:p>
            <a:r>
              <a:rPr lang="en-US" dirty="0" smtClean="0"/>
              <a:t>2028-Tuxedo </a:t>
            </a:r>
            <a:r>
              <a:rPr lang="en-US" dirty="0" smtClean="0"/>
              <a:t>Road – Chip seal</a:t>
            </a:r>
          </a:p>
          <a:p>
            <a:r>
              <a:rPr lang="en-US" dirty="0" smtClean="0"/>
              <a:t>2029-Van </a:t>
            </a:r>
            <a:r>
              <a:rPr lang="en-US" dirty="0" smtClean="0"/>
              <a:t>Zandt – Chip Seal</a:t>
            </a:r>
          </a:p>
          <a:p>
            <a:r>
              <a:rPr lang="en-US" dirty="0" smtClean="0"/>
              <a:t>3010-East </a:t>
            </a:r>
            <a:r>
              <a:rPr lang="en-US" dirty="0" smtClean="0"/>
              <a:t>Mombasha – Double Chip Seal</a:t>
            </a:r>
          </a:p>
          <a:p>
            <a:endParaRPr lang="en-US" dirty="0"/>
          </a:p>
        </p:txBody>
      </p:sp>
    </p:spTree>
    <p:extLst>
      <p:ext uri="{BB962C8B-B14F-4D97-AF65-F5344CB8AC3E}">
        <p14:creationId xmlns:p14="http://schemas.microsoft.com/office/powerpoint/2010/main" val="3596355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6</a:t>
            </a:r>
            <a:r>
              <a:rPr lang="en-US" baseline="30000" dirty="0" smtClean="0"/>
              <a:t>th</a:t>
            </a:r>
            <a:r>
              <a:rPr lang="en-US" dirty="0" smtClean="0"/>
              <a:t> Year - 2027</a:t>
            </a:r>
            <a:endParaRPr lang="en-US" dirty="0"/>
          </a:p>
        </p:txBody>
      </p:sp>
      <p:sp>
        <p:nvSpPr>
          <p:cNvPr id="3" name="Content Placeholder 2"/>
          <p:cNvSpPr>
            <a:spLocks noGrp="1"/>
          </p:cNvSpPr>
          <p:nvPr>
            <p:ph idx="1"/>
          </p:nvPr>
        </p:nvSpPr>
        <p:spPr>
          <a:xfrm>
            <a:off x="228599" y="1100628"/>
            <a:ext cx="4497421" cy="3579849"/>
          </a:xfrm>
        </p:spPr>
        <p:txBody>
          <a:bodyPr/>
          <a:lstStyle/>
          <a:p>
            <a:r>
              <a:rPr lang="en-US" dirty="0" smtClean="0"/>
              <a:t>1016-Southgate </a:t>
            </a:r>
            <a:r>
              <a:rPr lang="en-US" dirty="0" smtClean="0"/>
              <a:t>road – </a:t>
            </a:r>
            <a:r>
              <a:rPr lang="en-US" dirty="0" smtClean="0"/>
              <a:t>Micro Mill and Nova Chip</a:t>
            </a:r>
            <a:endParaRPr lang="en-US" dirty="0" smtClean="0"/>
          </a:p>
          <a:p>
            <a:r>
              <a:rPr lang="en-US" dirty="0" smtClean="0"/>
              <a:t>1004-Buttonwood </a:t>
            </a:r>
            <a:r>
              <a:rPr lang="en-US" dirty="0" smtClean="0"/>
              <a:t>Road – Chip Seal</a:t>
            </a:r>
          </a:p>
          <a:p>
            <a:r>
              <a:rPr lang="en-US" dirty="0" smtClean="0"/>
              <a:t>1006-Chestnut </a:t>
            </a:r>
            <a:r>
              <a:rPr lang="en-US" dirty="0" smtClean="0"/>
              <a:t>Court – Chip Seal</a:t>
            </a:r>
          </a:p>
          <a:p>
            <a:r>
              <a:rPr lang="en-US" dirty="0" smtClean="0"/>
              <a:t>1002-Ash </a:t>
            </a:r>
            <a:r>
              <a:rPr lang="en-US" dirty="0" smtClean="0"/>
              <a:t>Court – Chip Seal</a:t>
            </a:r>
          </a:p>
          <a:p>
            <a:r>
              <a:rPr lang="en-US" dirty="0" smtClean="0"/>
              <a:t>1017-Summit </a:t>
            </a:r>
            <a:r>
              <a:rPr lang="en-US" dirty="0" smtClean="0"/>
              <a:t>Brook – Chip Seal</a:t>
            </a:r>
          </a:p>
          <a:p>
            <a:r>
              <a:rPr lang="en-US" dirty="0" smtClean="0"/>
              <a:t>1011-Hillary </a:t>
            </a:r>
            <a:r>
              <a:rPr lang="en-US" dirty="0" smtClean="0"/>
              <a:t>Court – Chip Seal</a:t>
            </a:r>
          </a:p>
          <a:p>
            <a:r>
              <a:rPr lang="en-US" dirty="0" smtClean="0"/>
              <a:t>1001-Alexander </a:t>
            </a:r>
            <a:r>
              <a:rPr lang="en-US" dirty="0" smtClean="0"/>
              <a:t>Road – Chip Seal</a:t>
            </a:r>
          </a:p>
          <a:p>
            <a:endParaRPr lang="en-US" dirty="0"/>
          </a:p>
        </p:txBody>
      </p:sp>
      <p:sp>
        <p:nvSpPr>
          <p:cNvPr id="4" name="Content Placeholder 2"/>
          <p:cNvSpPr txBox="1">
            <a:spLocks/>
          </p:cNvSpPr>
          <p:nvPr/>
        </p:nvSpPr>
        <p:spPr>
          <a:xfrm>
            <a:off x="4726021" y="1066799"/>
            <a:ext cx="3886200"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smtClean="0"/>
              <a:t>1003-Babcock </a:t>
            </a:r>
            <a:r>
              <a:rPr lang="en-US" dirty="0" smtClean="0"/>
              <a:t>Hill – Chip Seal</a:t>
            </a:r>
          </a:p>
          <a:p>
            <a:r>
              <a:rPr lang="en-US" dirty="0" smtClean="0"/>
              <a:t>1007-Constitution </a:t>
            </a:r>
            <a:r>
              <a:rPr lang="en-US" dirty="0" smtClean="0"/>
              <a:t>Court – Chip Seal</a:t>
            </a:r>
          </a:p>
          <a:p>
            <a:r>
              <a:rPr lang="en-US" dirty="0" smtClean="0"/>
              <a:t>1010-Heritage </a:t>
            </a:r>
            <a:r>
              <a:rPr lang="en-US" dirty="0" smtClean="0"/>
              <a:t>Court – Chip Seal</a:t>
            </a:r>
          </a:p>
          <a:p>
            <a:r>
              <a:rPr lang="en-US" dirty="0" smtClean="0"/>
              <a:t>1012-Juniper </a:t>
            </a:r>
            <a:r>
              <a:rPr lang="en-US" dirty="0" smtClean="0"/>
              <a:t>Terrace – Chip Seal</a:t>
            </a:r>
          </a:p>
          <a:p>
            <a:r>
              <a:rPr lang="en-US" dirty="0" smtClean="0"/>
              <a:t>1014-Salierno </a:t>
            </a:r>
            <a:r>
              <a:rPr lang="en-US" dirty="0" smtClean="0"/>
              <a:t>Drive – Chip Seal</a:t>
            </a:r>
          </a:p>
          <a:p>
            <a:r>
              <a:rPr lang="en-US" dirty="0" smtClean="0"/>
              <a:t>1018-Table </a:t>
            </a:r>
            <a:r>
              <a:rPr lang="en-US" dirty="0" smtClean="0"/>
              <a:t>Rock Road – Chip Seal</a:t>
            </a:r>
            <a:endParaRPr lang="en-US" dirty="0"/>
          </a:p>
        </p:txBody>
      </p:sp>
    </p:spTree>
    <p:extLst>
      <p:ext uri="{BB962C8B-B14F-4D97-AF65-F5344CB8AC3E}">
        <p14:creationId xmlns:p14="http://schemas.microsoft.com/office/powerpoint/2010/main" val="181692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the Cornell local Roads program?</a:t>
            </a:r>
            <a:endParaRPr lang="en-US" dirty="0"/>
          </a:p>
        </p:txBody>
      </p:sp>
      <p:sp>
        <p:nvSpPr>
          <p:cNvPr id="3" name="Content Placeholder 2"/>
          <p:cNvSpPr>
            <a:spLocks noGrp="1"/>
          </p:cNvSpPr>
          <p:nvPr>
            <p:ph idx="1"/>
          </p:nvPr>
        </p:nvSpPr>
        <p:spPr>
          <a:xfrm>
            <a:off x="381000" y="1066800"/>
            <a:ext cx="8382000" cy="5257800"/>
          </a:xfrm>
        </p:spPr>
        <p:txBody>
          <a:bodyPr>
            <a:noAutofit/>
          </a:bodyPr>
          <a:lstStyle/>
          <a:p>
            <a:pPr>
              <a:lnSpc>
                <a:spcPct val="200000"/>
              </a:lnSpc>
            </a:pPr>
            <a:r>
              <a:rPr lang="en-US" sz="1400" dirty="0"/>
              <a:t>The Cornell Local Roads Program was designed by a few Civil engineers who want to help local municipalities create an easier way for them to plan and keep track of road preservation and management. This program was created to help decide what should be done to each road based on condition, level of traffic, price and importance. This process used to be that the Highway Superintendent or another highway employee would look at the road and choose the appropriate repair or maintenance based on looks of the road, opinions and preferences. Now This process can be based on fact and data relating to the treatment of the road. The way this program works is by taking the road survey reports </a:t>
            </a:r>
            <a:r>
              <a:rPr lang="en-US" sz="1400" dirty="0" smtClean="0"/>
              <a:t> creating </a:t>
            </a:r>
            <a:r>
              <a:rPr lang="en-US" sz="1400" dirty="0"/>
              <a:t>future plans for maintenance and repairs all done through the software known as Cornell Asset Management Program Road Surface or CAMP-RS. </a:t>
            </a:r>
            <a:endParaRPr lang="en-US" sz="1400" dirty="0"/>
          </a:p>
          <a:p>
            <a:pPr>
              <a:lnSpc>
                <a:spcPct val="200000"/>
              </a:lnSpc>
            </a:pPr>
            <a:r>
              <a:rPr lang="en-US" dirty="0"/>
              <a:t/>
            </a:r>
            <a:br>
              <a:rPr lang="en-US" dirty="0"/>
            </a:br>
            <a:r>
              <a:rPr lang="en-US" dirty="0">
                <a:latin typeface="+mj-lt"/>
              </a:rPr>
              <a:t/>
            </a:r>
            <a:br>
              <a:rPr lang="en-US" dirty="0">
                <a:latin typeface="+mj-lt"/>
              </a:rPr>
            </a:br>
            <a:endParaRPr lang="en-US" dirty="0">
              <a:latin typeface="+mj-lt"/>
            </a:endParaRPr>
          </a:p>
        </p:txBody>
      </p:sp>
    </p:spTree>
    <p:extLst>
      <p:ext uri="{BB962C8B-B14F-4D97-AF65-F5344CB8AC3E}">
        <p14:creationId xmlns:p14="http://schemas.microsoft.com/office/powerpoint/2010/main" val="395007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a:t>
            </a:r>
            <a:r>
              <a:rPr lang="en-US" dirty="0" err="1" smtClean="0"/>
              <a:t>Rin</a:t>
            </a:r>
            <a:r>
              <a:rPr lang="en-US" dirty="0" smtClean="0"/>
              <a:t> Number?</a:t>
            </a:r>
            <a:endParaRPr lang="en-US" dirty="0"/>
          </a:p>
        </p:txBody>
      </p:sp>
      <p:sp>
        <p:nvSpPr>
          <p:cNvPr id="3" name="Content Placeholder 2"/>
          <p:cNvSpPr>
            <a:spLocks noGrp="1"/>
          </p:cNvSpPr>
          <p:nvPr>
            <p:ph idx="1"/>
          </p:nvPr>
        </p:nvSpPr>
        <p:spPr>
          <a:xfrm>
            <a:off x="822960" y="1100628"/>
            <a:ext cx="7520940" cy="5147772"/>
          </a:xfrm>
        </p:spPr>
        <p:txBody>
          <a:bodyPr>
            <a:normAutofit fontScale="92500"/>
          </a:bodyPr>
          <a:lstStyle/>
          <a:p>
            <a:pPr>
              <a:lnSpc>
                <a:spcPct val="200000"/>
              </a:lnSpc>
            </a:pPr>
            <a:r>
              <a:rPr lang="en-US" dirty="0" smtClean="0"/>
              <a:t>Each </a:t>
            </a:r>
            <a:r>
              <a:rPr lang="en-US" dirty="0"/>
              <a:t>road in Tuxedo was assigned a Road Inventory Number (RIN). These numbers sort roads by location and then alphabetically within each region. All roads in Eagle Valley are 1000 level with Alexander Drive being 1001. There are 7.806 miles of paved roads in Eagle Valley.  All roads in the Hamlet (roads South of Warwick Brook Rd) are 2000 level with Antonelli Road being 2001.  There are 5.234 miles of road in the Hamlet. All roads in Mountains (North of and including Warwick Brook Rd) are 3000 level with Alma Court being 3001. There are 12.734 miles of road in the Mountains. All together the Town of Tuxedo looks after 25.774 miles over 73 different roads.</a:t>
            </a:r>
            <a:endParaRPr lang="en-US" dirty="0"/>
          </a:p>
          <a:p>
            <a:pPr>
              <a:lnSpc>
                <a:spcPct val="200000"/>
              </a:lnSpc>
            </a:pPr>
            <a:r>
              <a:rPr lang="en-US" dirty="0"/>
              <a:t/>
            </a:r>
            <a:br>
              <a:rPr lang="en-US" dirty="0"/>
            </a:br>
            <a:endParaRPr lang="en-US" dirty="0"/>
          </a:p>
        </p:txBody>
      </p:sp>
    </p:spTree>
    <p:extLst>
      <p:ext uri="{BB962C8B-B14F-4D97-AF65-F5344CB8AC3E}">
        <p14:creationId xmlns:p14="http://schemas.microsoft.com/office/powerpoint/2010/main" val="2855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Steps Taken for this project</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Measure and record each road (also create RIN numbers)</a:t>
            </a:r>
            <a:endParaRPr lang="en-US" dirty="0" smtClean="0"/>
          </a:p>
          <a:p>
            <a:pPr>
              <a:buFont typeface="+mj-lt"/>
              <a:buAutoNum type="arabicPeriod"/>
            </a:pPr>
            <a:r>
              <a:rPr lang="en-US" dirty="0" smtClean="0"/>
              <a:t>Survey each road to determine the best approach</a:t>
            </a:r>
            <a:endParaRPr lang="en-US" dirty="0"/>
          </a:p>
          <a:p>
            <a:pPr>
              <a:buFont typeface="+mj-lt"/>
              <a:buAutoNum type="arabicPeriod"/>
            </a:pPr>
            <a:r>
              <a:rPr lang="en-US" dirty="0" smtClean="0"/>
              <a:t>Research the best techniques  for each road based off survey</a:t>
            </a:r>
          </a:p>
          <a:p>
            <a:pPr>
              <a:buFont typeface="+mj-lt"/>
              <a:buAutoNum type="arabicPeriod"/>
            </a:pPr>
            <a:r>
              <a:rPr lang="en-US" dirty="0" smtClean="0"/>
              <a:t>Research </a:t>
            </a:r>
            <a:r>
              <a:rPr lang="en-US" dirty="0" smtClean="0"/>
              <a:t>cost </a:t>
            </a:r>
            <a:r>
              <a:rPr lang="en-US" dirty="0" smtClean="0"/>
              <a:t>to doing road work </a:t>
            </a:r>
            <a:endParaRPr lang="en-US" dirty="0" smtClean="0"/>
          </a:p>
          <a:p>
            <a:pPr>
              <a:buFont typeface="+mj-lt"/>
              <a:buAutoNum type="arabicPeriod"/>
            </a:pPr>
            <a:r>
              <a:rPr lang="en-US" dirty="0" smtClean="0"/>
              <a:t>Assign </a:t>
            </a:r>
            <a:r>
              <a:rPr lang="en-US" dirty="0" smtClean="0"/>
              <a:t>each road a repair type</a:t>
            </a:r>
          </a:p>
          <a:p>
            <a:pPr>
              <a:buFont typeface="+mj-lt"/>
              <a:buAutoNum type="arabicPeriod"/>
            </a:pPr>
            <a:r>
              <a:rPr lang="en-US" dirty="0" smtClean="0"/>
              <a:t>Create a six year plan</a:t>
            </a:r>
          </a:p>
          <a:p>
            <a:pPr>
              <a:buFont typeface="+mj-lt"/>
              <a:buAutoNum type="arabicPeriod"/>
            </a:pPr>
            <a:r>
              <a:rPr lang="en-US" dirty="0" smtClean="0"/>
              <a:t>Create </a:t>
            </a:r>
            <a:r>
              <a:rPr lang="en-US" dirty="0" smtClean="0"/>
              <a:t>report</a:t>
            </a:r>
          </a:p>
        </p:txBody>
      </p:sp>
    </p:spTree>
    <p:extLst>
      <p:ext uri="{BB962C8B-B14F-4D97-AF65-F5344CB8AC3E}">
        <p14:creationId xmlns:p14="http://schemas.microsoft.com/office/powerpoint/2010/main" val="150563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we look for to determine the state of the roads.</a:t>
            </a:r>
            <a:endParaRPr lang="en-US" dirty="0"/>
          </a:p>
        </p:txBody>
      </p:sp>
      <p:sp>
        <p:nvSpPr>
          <p:cNvPr id="3" name="Content Placeholder 2"/>
          <p:cNvSpPr>
            <a:spLocks noGrp="1"/>
          </p:cNvSpPr>
          <p:nvPr>
            <p:ph idx="1"/>
          </p:nvPr>
        </p:nvSpPr>
        <p:spPr>
          <a:xfrm>
            <a:off x="822960" y="1100628"/>
            <a:ext cx="7520940" cy="4766772"/>
          </a:xfrm>
        </p:spPr>
        <p:txBody>
          <a:bodyPr/>
          <a:lstStyle/>
          <a:p>
            <a:pPr>
              <a:buFont typeface="Wingdings" panose="05000000000000000000" pitchFamily="2" charset="2"/>
              <a:buChar char="ü"/>
            </a:pPr>
            <a:r>
              <a:rPr lang="en-US" dirty="0" smtClean="0"/>
              <a:t>Longitudinal/Transverse Cracking</a:t>
            </a:r>
          </a:p>
          <a:p>
            <a:pPr>
              <a:buFont typeface="Wingdings" panose="05000000000000000000" pitchFamily="2" charset="2"/>
              <a:buChar char="ü"/>
            </a:pPr>
            <a:r>
              <a:rPr lang="en-US" dirty="0" smtClean="0"/>
              <a:t>Alligator cracking </a:t>
            </a:r>
          </a:p>
          <a:p>
            <a:pPr>
              <a:buFont typeface="Wingdings" panose="05000000000000000000" pitchFamily="2" charset="2"/>
              <a:buChar char="ü"/>
            </a:pPr>
            <a:r>
              <a:rPr lang="en-US" dirty="0" smtClean="0"/>
              <a:t>Patching/Potholes</a:t>
            </a:r>
          </a:p>
          <a:p>
            <a:pPr>
              <a:buFont typeface="Wingdings" panose="05000000000000000000" pitchFamily="2" charset="2"/>
              <a:buChar char="ü"/>
            </a:pPr>
            <a:r>
              <a:rPr lang="en-US" dirty="0" smtClean="0"/>
              <a:t>Rutting</a:t>
            </a:r>
          </a:p>
          <a:p>
            <a:pPr>
              <a:buFont typeface="Wingdings" panose="05000000000000000000" pitchFamily="2" charset="2"/>
              <a:buChar char="ü"/>
            </a:pPr>
            <a:r>
              <a:rPr lang="en-US" dirty="0" smtClean="0"/>
              <a:t>Bleeding/</a:t>
            </a:r>
            <a:r>
              <a:rPr lang="en-US" dirty="0" err="1" smtClean="0"/>
              <a:t>Ralveling</a:t>
            </a:r>
            <a:endParaRPr lang="en-US" dirty="0" smtClean="0"/>
          </a:p>
          <a:p>
            <a:pPr>
              <a:buFont typeface="Wingdings" panose="05000000000000000000" pitchFamily="2" charset="2"/>
              <a:buChar char="ü"/>
            </a:pPr>
            <a:r>
              <a:rPr lang="en-US" dirty="0" smtClean="0"/>
              <a:t>Drainage</a:t>
            </a:r>
          </a:p>
          <a:p>
            <a:pPr>
              <a:buFont typeface="Wingdings" panose="05000000000000000000" pitchFamily="2" charset="2"/>
              <a:buChar char="ü"/>
            </a:pPr>
            <a:r>
              <a:rPr lang="en-US" dirty="0" smtClean="0"/>
              <a:t>Roughness</a:t>
            </a:r>
          </a:p>
          <a:p>
            <a:pPr>
              <a:buFont typeface="Wingdings" panose="05000000000000000000" pitchFamily="2" charset="2"/>
              <a:buChar char="ü"/>
            </a:pPr>
            <a:r>
              <a:rPr lang="en-US" dirty="0" smtClean="0"/>
              <a:t>Treatment condition</a:t>
            </a:r>
          </a:p>
          <a:p>
            <a:pPr>
              <a:buFont typeface="Wingdings" panose="05000000000000000000" pitchFamily="2" charset="2"/>
              <a:buChar char="ü"/>
            </a:pPr>
            <a:r>
              <a:rPr lang="en-US" dirty="0" smtClean="0"/>
              <a:t>Edge Cracking</a:t>
            </a:r>
          </a:p>
          <a:p>
            <a:pPr>
              <a:buFont typeface="Wingdings" panose="05000000000000000000" pitchFamily="2" charset="2"/>
              <a:buChar char="ü"/>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74594" y="1066800"/>
            <a:ext cx="3048000" cy="2286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40175" y="1470025"/>
            <a:ext cx="3225800" cy="2419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402916" y="4115313"/>
            <a:ext cx="3132667" cy="2349500"/>
          </a:xfrm>
          <a:prstGeom prst="rect">
            <a:avLst/>
          </a:prstGeom>
        </p:spPr>
      </p:pic>
    </p:spTree>
    <p:extLst>
      <p:ext uri="{BB962C8B-B14F-4D97-AF65-F5344CB8AC3E}">
        <p14:creationId xmlns:p14="http://schemas.microsoft.com/office/powerpoint/2010/main" val="4060798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Road Techniques We plan on using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Chip Seal</a:t>
            </a:r>
          </a:p>
          <a:p>
            <a:pPr>
              <a:buFont typeface="Wingdings" panose="05000000000000000000" pitchFamily="2" charset="2"/>
              <a:buChar char="ü"/>
            </a:pPr>
            <a:r>
              <a:rPr lang="en-US" dirty="0" smtClean="0"/>
              <a:t>Asphalt Overlay</a:t>
            </a:r>
          </a:p>
          <a:p>
            <a:pPr>
              <a:buFont typeface="Wingdings" panose="05000000000000000000" pitchFamily="2" charset="2"/>
              <a:buChar char="ü"/>
            </a:pPr>
            <a:r>
              <a:rPr lang="en-US" dirty="0" smtClean="0"/>
              <a:t>Slurry Seal</a:t>
            </a:r>
          </a:p>
          <a:p>
            <a:pPr>
              <a:buFont typeface="Wingdings" panose="05000000000000000000" pitchFamily="2" charset="2"/>
              <a:buChar char="ü"/>
            </a:pPr>
            <a:r>
              <a:rPr lang="en-US" dirty="0" smtClean="0"/>
              <a:t>Micro Mill and Nova Chip</a:t>
            </a:r>
          </a:p>
          <a:p>
            <a:pPr>
              <a:buFont typeface="Wingdings" panose="05000000000000000000" pitchFamily="2" charset="2"/>
              <a:buChar char="ü"/>
            </a:pPr>
            <a:r>
              <a:rPr lang="en-US" dirty="0" smtClean="0"/>
              <a:t>Full Depth Reclamation</a:t>
            </a:r>
          </a:p>
          <a:p>
            <a:pPr>
              <a:buFont typeface="Wingdings" panose="05000000000000000000" pitchFamily="2" charset="2"/>
              <a:buChar char="ü"/>
            </a:pPr>
            <a:r>
              <a:rPr lang="en-US" dirty="0" smtClean="0"/>
              <a:t>Double Chip Seal</a:t>
            </a:r>
          </a:p>
          <a:p>
            <a:pPr>
              <a:buFont typeface="Wingdings" panose="05000000000000000000" pitchFamily="2" charset="2"/>
              <a:buChar char="ü"/>
            </a:pPr>
            <a:r>
              <a:rPr lang="en-US" dirty="0" smtClean="0"/>
              <a:t>Fiberrmat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838200"/>
            <a:ext cx="2963871" cy="22229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822" y="3200399"/>
            <a:ext cx="3162300" cy="23717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480592"/>
            <a:ext cx="4707640" cy="1811338"/>
          </a:xfrm>
          <a:prstGeom prst="rect">
            <a:avLst/>
          </a:prstGeom>
        </p:spPr>
      </p:pic>
    </p:spTree>
    <p:extLst>
      <p:ext uri="{BB962C8B-B14F-4D97-AF65-F5344CB8AC3E}">
        <p14:creationId xmlns:p14="http://schemas.microsoft.com/office/powerpoint/2010/main" val="3233578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Roads are chosen</a:t>
            </a:r>
            <a:endParaRPr lang="en-US" dirty="0"/>
          </a:p>
        </p:txBody>
      </p:sp>
      <p:sp>
        <p:nvSpPr>
          <p:cNvPr id="3" name="Content Placeholder 2"/>
          <p:cNvSpPr>
            <a:spLocks noGrp="1"/>
          </p:cNvSpPr>
          <p:nvPr>
            <p:ph idx="1"/>
          </p:nvPr>
        </p:nvSpPr>
        <p:spPr/>
        <p:txBody>
          <a:bodyPr>
            <a:normAutofit fontScale="85000" lnSpcReduction="10000"/>
          </a:bodyPr>
          <a:lstStyle/>
          <a:p>
            <a:pPr>
              <a:lnSpc>
                <a:spcPct val="200000"/>
              </a:lnSpc>
            </a:pPr>
            <a:r>
              <a:rPr lang="en-US" dirty="0" smtClean="0"/>
              <a:t>Each Road in tuxedo was given three different numbers; Importance number, Traffic Number and a Pavement Condition Index (PCI) number.  The Importance number and the traffic number were rated on a 1-5 scale (1 being Low and 5 being High). The importance number was determined by how important the road is to the town. The traffic number was determined by the amount of cars/trucks that traveled the road a day. The PCI number was rated from 1-100 (1 being low and 100 being high). A roads PCI number is determined by the quality of the road. Once all three numbers are added we receive the roads priority value for the road which help us determine which roads need help the most and which we could leave be.</a:t>
            </a:r>
          </a:p>
        </p:txBody>
      </p:sp>
    </p:spTree>
    <p:extLst>
      <p:ext uri="{BB962C8B-B14F-4D97-AF65-F5344CB8AC3E}">
        <p14:creationId xmlns:p14="http://schemas.microsoft.com/office/powerpoint/2010/main" val="221943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a:xfrm>
            <a:off x="822960" y="1100628"/>
            <a:ext cx="7520940" cy="5223972"/>
          </a:xfrm>
        </p:spPr>
        <p:txBody>
          <a:bodyPr>
            <a:normAutofit fontScale="32500" lnSpcReduction="20000"/>
          </a:bodyPr>
          <a:lstStyle/>
          <a:p>
            <a:pPr>
              <a:lnSpc>
                <a:spcPct val="200000"/>
              </a:lnSpc>
            </a:pPr>
            <a:r>
              <a:rPr lang="en-US" sz="4900" dirty="0"/>
              <a:t>This project has brought to light the route that needs to be taken with the roads in Tuxedo. Under the current budgeting given to me by Highway Superintendent Robert Dollbaum of $325,000 (125,000$ from permanent repairs and General repairs 200,000$ and with a 5% increase per year to keep up with increasing prices) we are able to get most roads done in a </a:t>
            </a:r>
            <a:r>
              <a:rPr lang="en-US" sz="4900" dirty="0" smtClean="0"/>
              <a:t>six year </a:t>
            </a:r>
            <a:r>
              <a:rPr lang="en-US" sz="4900" dirty="0"/>
              <a:t>period. We were hoping to have all roads done in five years but due to the current budget six is the fastest it could be done.  With an increase in the Permanent road repair Budget this would expedite our road program to bring all roads to a long term serviceable condition in a shorter period of time. </a:t>
            </a:r>
            <a:endParaRPr lang="en-US" sz="4900" dirty="0"/>
          </a:p>
          <a:p>
            <a:pPr>
              <a:lnSpc>
                <a:spcPct val="200000"/>
              </a:lnSpc>
            </a:pPr>
            <a:r>
              <a:rPr lang="en-US" sz="4900" dirty="0"/>
              <a:t/>
            </a:r>
            <a:br>
              <a:rPr lang="en-US" sz="4900" dirty="0"/>
            </a:br>
            <a:r>
              <a:rPr lang="en-US" dirty="0"/>
              <a:t/>
            </a:r>
            <a:br>
              <a:rPr lang="en-US" dirty="0"/>
            </a:br>
            <a:endParaRPr lang="en-US" dirty="0"/>
          </a:p>
        </p:txBody>
      </p:sp>
    </p:spTree>
    <p:extLst>
      <p:ext uri="{BB962C8B-B14F-4D97-AF65-F5344CB8AC3E}">
        <p14:creationId xmlns:p14="http://schemas.microsoft.com/office/powerpoint/2010/main" val="138049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a:t>
            </a:r>
            <a:r>
              <a:rPr lang="en-US" baseline="30000" dirty="0" smtClean="0"/>
              <a:t>st</a:t>
            </a:r>
            <a:r>
              <a:rPr lang="en-US" dirty="0" smtClean="0"/>
              <a:t> Year - 2022</a:t>
            </a:r>
            <a:endParaRPr lang="en-US" dirty="0"/>
          </a:p>
        </p:txBody>
      </p:sp>
      <p:sp>
        <p:nvSpPr>
          <p:cNvPr id="3" name="Content Placeholder 2"/>
          <p:cNvSpPr>
            <a:spLocks noGrp="1"/>
          </p:cNvSpPr>
          <p:nvPr>
            <p:ph idx="1"/>
          </p:nvPr>
        </p:nvSpPr>
        <p:spPr/>
        <p:txBody>
          <a:bodyPr/>
          <a:lstStyle/>
          <a:p>
            <a:r>
              <a:rPr lang="en-US" dirty="0" smtClean="0"/>
              <a:t>3004-Benjamin </a:t>
            </a:r>
            <a:r>
              <a:rPr lang="en-US" dirty="0" smtClean="0"/>
              <a:t>Meadow Road </a:t>
            </a:r>
            <a:r>
              <a:rPr lang="en-US" dirty="0"/>
              <a:t>– </a:t>
            </a:r>
            <a:r>
              <a:rPr lang="en-US" dirty="0" smtClean="0"/>
              <a:t>Micro Mill </a:t>
            </a:r>
            <a:r>
              <a:rPr lang="en-US" dirty="0"/>
              <a:t>and Nova Chip</a:t>
            </a:r>
          </a:p>
          <a:p>
            <a:r>
              <a:rPr lang="en-US" dirty="0" smtClean="0"/>
              <a:t>3011-Fawn </a:t>
            </a:r>
            <a:r>
              <a:rPr lang="en-US" dirty="0" smtClean="0"/>
              <a:t>Hill Road – </a:t>
            </a:r>
            <a:r>
              <a:rPr lang="en-US" dirty="0"/>
              <a:t>Micro Mill and Nova Chip</a:t>
            </a:r>
            <a:endParaRPr lang="en-US" dirty="0" smtClean="0"/>
          </a:p>
          <a:p>
            <a:r>
              <a:rPr lang="en-US" dirty="0" smtClean="0"/>
              <a:t>3022-Sylvan </a:t>
            </a:r>
            <a:r>
              <a:rPr lang="en-US" dirty="0" smtClean="0"/>
              <a:t>Way – </a:t>
            </a:r>
            <a:r>
              <a:rPr lang="en-US" dirty="0"/>
              <a:t>Micro Mill and Nova Chip</a:t>
            </a:r>
            <a:endParaRPr lang="en-US" dirty="0" smtClean="0"/>
          </a:p>
          <a:p>
            <a:r>
              <a:rPr lang="en-US" dirty="0" smtClean="0"/>
              <a:t>2030-Tobin  </a:t>
            </a:r>
            <a:r>
              <a:rPr lang="en-US" dirty="0" smtClean="0"/>
              <a:t>Way – Slurry Seal</a:t>
            </a:r>
          </a:p>
          <a:p>
            <a:r>
              <a:rPr lang="en-US" dirty="0" smtClean="0"/>
              <a:t>2026-Temple </a:t>
            </a:r>
            <a:r>
              <a:rPr lang="en-US" dirty="0" smtClean="0"/>
              <a:t>Drive – Slurry Seal</a:t>
            </a:r>
          </a:p>
          <a:p>
            <a:r>
              <a:rPr lang="en-US" dirty="0" smtClean="0"/>
              <a:t>2027-Tornado </a:t>
            </a:r>
            <a:r>
              <a:rPr lang="en-US" dirty="0" smtClean="0"/>
              <a:t>Drive – Slurry Seal</a:t>
            </a:r>
            <a:endParaRPr lang="en-US" dirty="0"/>
          </a:p>
        </p:txBody>
      </p:sp>
    </p:spTree>
    <p:extLst>
      <p:ext uri="{BB962C8B-B14F-4D97-AF65-F5344CB8AC3E}">
        <p14:creationId xmlns:p14="http://schemas.microsoft.com/office/powerpoint/2010/main" val="32371076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1105</TotalTime>
  <Words>981</Words>
  <Application>Microsoft Office PowerPoint</Application>
  <PresentationFormat>On-screen Show (4:3)</PresentationFormat>
  <Paragraphs>113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Six Year Road Plan For Town of Tuxedo, NY</vt:lpstr>
      <vt:lpstr>What is the Cornell local Roads program?</vt:lpstr>
      <vt:lpstr>What is a Rin Number?</vt:lpstr>
      <vt:lpstr>Steps Taken for this project</vt:lpstr>
      <vt:lpstr>What we look for to determine the state of the roads.</vt:lpstr>
      <vt:lpstr>Road Techniques We plan on using</vt:lpstr>
      <vt:lpstr>How Roads are chosen</vt:lpstr>
      <vt:lpstr>Conclusion</vt:lpstr>
      <vt:lpstr>1st Year - 2022</vt:lpstr>
      <vt:lpstr>2nd year - 2023</vt:lpstr>
      <vt:lpstr>3rd year - 2024</vt:lpstr>
      <vt:lpstr>4th Year - 2025</vt:lpstr>
      <vt:lpstr>5th Year - 2026</vt:lpstr>
      <vt:lpstr>6th Year - 2027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Year Road Program For Tuxedo, NY</dc:title>
  <dc:creator>Tuxedo Highway</dc:creator>
  <cp:lastModifiedBy>Tuxedo Highway</cp:lastModifiedBy>
  <cp:revision>34</cp:revision>
  <dcterms:created xsi:type="dcterms:W3CDTF">2021-08-02T11:58:31Z</dcterms:created>
  <dcterms:modified xsi:type="dcterms:W3CDTF">2021-08-23T17:47:21Z</dcterms:modified>
</cp:coreProperties>
</file>